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10002838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40" d="100"/>
          <a:sy n="40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5960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2B01669E-7930-42E6-AEC3-D844F6DC9E9A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5960" y="6536528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DE8242B2-A97A-4AAF-A088-A3D21FAE6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073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80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62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79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261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7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407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826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250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80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223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99A16-95A7-4473-80A4-26DDD281BB68}" type="datetimeFigureOut">
              <a:rPr lang="en-GB" smtClean="0"/>
              <a:pPr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0DC1-D82E-4C9F-BE7E-5CB2146DC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88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7831" y="1098412"/>
            <a:ext cx="2962913" cy="465165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17061" y="2459864"/>
            <a:ext cx="5241771" cy="2485623"/>
          </a:xfrm>
        </p:spPr>
        <p:txBody>
          <a:bodyPr>
            <a:normAutofit/>
          </a:bodyPr>
          <a:lstStyle/>
          <a:p>
            <a:r>
              <a:rPr lang="en-GB" sz="6000" b="1" dirty="0" err="1" smtClean="0">
                <a:latin typeface="Chiller" panose="04020404031007020602" pitchFamily="82" charset="0"/>
              </a:rPr>
              <a:t>Az</a:t>
            </a:r>
            <a:r>
              <a:rPr lang="en-GB" sz="6000" b="1" dirty="0" smtClean="0">
                <a:latin typeface="Chiller" panose="04020404031007020602" pitchFamily="82" charset="0"/>
              </a:rPr>
              <a:t> </a:t>
            </a: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6000" b="1" dirty="0" smtClean="0">
                <a:latin typeface="Chiller" panose="04020404031007020602" pitchFamily="82" charset="0"/>
              </a:rPr>
              <a:t>ban </a:t>
            </a:r>
            <a:r>
              <a:rPr lang="en-GB" sz="6000" b="1" dirty="0" err="1" smtClean="0">
                <a:latin typeface="Chiller" panose="04020404031007020602" pitchFamily="82" charset="0"/>
              </a:rPr>
              <a:t>szeretn</a:t>
            </a:r>
            <a:r>
              <a:rPr lang="hu-HU" sz="6000" b="1" dirty="0" smtClean="0">
                <a:latin typeface="Chiller" panose="04020404031007020602" pitchFamily="82" charset="0"/>
              </a:rPr>
              <a:t>ék továbbtanulni </a:t>
            </a:r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6945" y="1712889"/>
            <a:ext cx="2214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tegyek?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1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862" cy="1325563"/>
          </a:xfrm>
        </p:spPr>
        <p:txBody>
          <a:bodyPr>
            <a:normAutofit fontScale="90000"/>
          </a:bodyPr>
          <a:lstStyle/>
          <a:p>
            <a:r>
              <a:rPr lang="en-GB" sz="6600" b="1" dirty="0" err="1" smtClean="0">
                <a:latin typeface="Chiller" panose="04020404031007020602" pitchFamily="82" charset="0"/>
              </a:rPr>
              <a:t>Az</a:t>
            </a:r>
            <a:r>
              <a:rPr lang="en-GB" sz="6600" b="1" dirty="0" smtClean="0">
                <a:latin typeface="Chiller" panose="04020404031007020602" pitchFamily="82" charset="0"/>
              </a:rPr>
              <a:t> 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</a:t>
            </a:r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6600" b="1" dirty="0" smtClean="0">
                <a:latin typeface="Chiller" panose="04020404031007020602" pitchFamily="82" charset="0"/>
              </a:rPr>
              <a:t>ban </a:t>
            </a:r>
            <a:r>
              <a:rPr lang="en-GB" sz="6600" b="1" dirty="0" err="1" smtClean="0">
                <a:latin typeface="Chiller" panose="04020404031007020602" pitchFamily="82" charset="0"/>
              </a:rPr>
              <a:t>szeretn</a:t>
            </a:r>
            <a:r>
              <a:rPr lang="hu-HU" sz="6600" b="1" dirty="0" smtClean="0">
                <a:latin typeface="Chiller" panose="04020404031007020602" pitchFamily="82" charset="0"/>
              </a:rPr>
              <a:t>ék továbbtanulni </a:t>
            </a:r>
            <a:r>
              <a:rPr lang="hu-HU" sz="98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en-GB" sz="9800" b="1" dirty="0">
              <a:solidFill>
                <a:schemeClr val="accent6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047741"/>
            <a:ext cx="5181600" cy="4351338"/>
          </a:xfrm>
        </p:spPr>
        <p:txBody>
          <a:bodyPr>
            <a:normAutofit/>
          </a:bodyPr>
          <a:lstStyle/>
          <a:p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JÚNIUS</a:t>
            </a:r>
          </a:p>
          <a:p>
            <a:pPr marL="0" indent="0">
              <a:buNone/>
            </a:pPr>
            <a:r>
              <a:rPr lang="hu-HU" sz="6000" b="1" dirty="0" smtClean="0">
                <a:latin typeface="Chiller" panose="04020404031007020602" pitchFamily="82" charset="0"/>
              </a:rPr>
              <a:t>Sikeresen részt veszek a 8. osztályosok vizsgáján</a:t>
            </a:r>
            <a:endParaRPr lang="en-GB" sz="6000" b="1" dirty="0">
              <a:latin typeface="Chiller" panose="04020404031007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34130" y="1857733"/>
            <a:ext cx="6182932" cy="4541346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JÚLIUS</a:t>
            </a:r>
            <a:endParaRPr lang="hu-HU" sz="6600" b="1" dirty="0">
              <a:solidFill>
                <a:srgbClr val="00B0F0"/>
              </a:solidFill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hu-HU" sz="6000" b="1" dirty="0" smtClean="0">
                <a:latin typeface="Chiller" panose="04020404031007020602" pitchFamily="82" charset="0"/>
              </a:rPr>
              <a:t>Kiválasztjuk szüleimmel az osztálytípusokat és a kívánt sorrendben kitöltjük a beiratkozási ívet</a:t>
            </a:r>
            <a:endParaRPr lang="en-GB" sz="60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33743" y="457200"/>
            <a:ext cx="8193386" cy="5973630"/>
          </a:xfrm>
        </p:spPr>
        <p:txBody>
          <a:bodyPr>
            <a:normAutofit/>
          </a:bodyPr>
          <a:lstStyle/>
          <a:p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Bejutottam a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z A</a:t>
            </a:r>
            <a:r>
              <a:rPr lang="hu-HU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DY</a:t>
            </a:r>
            <a:r>
              <a:rPr lang="en-GB" sz="6600" b="1" dirty="0" err="1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ba</a:t>
            </a:r>
            <a:r>
              <a:rPr lang="en-GB" sz="66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 </a:t>
            </a:r>
            <a:r>
              <a:rPr lang="hu-HU" sz="80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r>
              <a:rPr lang="hu-HU" sz="4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</a:p>
          <a:p>
            <a:endParaRPr lang="hu-HU" sz="1000" dirty="0" smtClean="0"/>
          </a:p>
          <a:p>
            <a:r>
              <a:rPr lang="hu-HU" sz="5400" b="1" dirty="0" smtClean="0">
                <a:latin typeface="Chiller" panose="04020404031007020602" pitchFamily="82" charset="0"/>
              </a:rPr>
              <a:t>S</a:t>
            </a:r>
            <a:r>
              <a:rPr lang="en-GB" sz="5400" b="1" dirty="0" err="1" smtClean="0">
                <a:latin typeface="Chiller" panose="04020404031007020602" pitchFamily="82" charset="0"/>
              </a:rPr>
              <a:t>zeretn</a:t>
            </a:r>
            <a:r>
              <a:rPr lang="hu-HU" sz="5400" b="1" dirty="0" smtClean="0">
                <a:latin typeface="Chiller" panose="04020404031007020602" pitchFamily="82" charset="0"/>
              </a:rPr>
              <a:t>ék továbbtanulni</a:t>
            </a: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/>
            </a:r>
            <a:b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  <a:sym typeface="Wingdings" panose="05000000000000000000" pitchFamily="2" charset="2"/>
              </a:rPr>
            </a:br>
            <a:r>
              <a:rPr lang="hu-HU" sz="5400" b="1" dirty="0" smtClean="0">
                <a:latin typeface="Chiller" panose="04020404031007020602" pitchFamily="82" charset="0"/>
                <a:sym typeface="Wingdings" panose="05000000000000000000" pitchFamily="2" charset="2"/>
              </a:rPr>
              <a:t>egy</a:t>
            </a: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 </a:t>
            </a:r>
            <a:r>
              <a:rPr lang="hu-HU" sz="5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intenzív angol </a:t>
            </a:r>
            <a:r>
              <a:rPr lang="hu-HU" sz="5400" b="1" dirty="0" smtClean="0">
                <a:latin typeface="Chiller" panose="04020404031007020602" pitchFamily="82" charset="0"/>
              </a:rPr>
              <a:t>osztályban</a:t>
            </a:r>
          </a:p>
          <a:p>
            <a:pPr>
              <a:spcBef>
                <a:spcPts val="4800"/>
              </a:spcBef>
            </a:pPr>
            <a:r>
              <a:rPr lang="hu-HU" sz="6000" b="1" dirty="0" smtClean="0">
                <a:latin typeface="Chiller" panose="04020404031007020602" pitchFamily="82" charset="0"/>
              </a:rPr>
              <a:t>például </a:t>
            </a:r>
            <a:r>
              <a:rPr lang="en-GB" sz="60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Matek</a:t>
            </a:r>
            <a:r>
              <a:rPr lang="en-GB" sz="60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-info</a:t>
            </a:r>
            <a:r>
              <a:rPr lang="en-GB" sz="6000" b="1" dirty="0" smtClean="0">
                <a:latin typeface="Chiller" panose="04020404031007020602" pitchFamily="82" charset="0"/>
              </a:rPr>
              <a:t> </a:t>
            </a:r>
            <a:r>
              <a:rPr lang="en-GB" sz="6000" b="1" dirty="0" err="1" smtClean="0">
                <a:latin typeface="Chiller" panose="04020404031007020602" pitchFamily="82" charset="0"/>
              </a:rPr>
              <a:t>vagy</a:t>
            </a:r>
            <a:r>
              <a:rPr lang="en-GB" sz="6000" b="1" dirty="0" smtClean="0">
                <a:latin typeface="Chiller" panose="04020404031007020602" pitchFamily="82" charset="0"/>
              </a:rPr>
              <a:t> </a:t>
            </a:r>
            <a:r>
              <a:rPr lang="en-GB" sz="60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Term</a:t>
            </a:r>
            <a:r>
              <a:rPr lang="hu-HU" sz="60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ész</a:t>
            </a:r>
            <a:r>
              <a:rPr lang="en-GB" sz="60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etudom</a:t>
            </a:r>
            <a:r>
              <a:rPr lang="hu-HU" sz="60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á</a:t>
            </a:r>
            <a:r>
              <a:rPr lang="en-GB" sz="60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ny</a:t>
            </a:r>
            <a:r>
              <a:rPr lang="hu-HU" sz="60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6000" b="1" dirty="0" smtClean="0">
                <a:latin typeface="Chiller" panose="04020404031007020602" pitchFamily="82" charset="0"/>
              </a:rPr>
              <a:t>osztálytípusban</a:t>
            </a:r>
            <a:endParaRPr lang="en-GB" sz="6000" b="1" dirty="0">
              <a:latin typeface="Chiller" panose="04020404031007020602" pitchFamily="82" charset="0"/>
            </a:endParaRPr>
          </a:p>
        </p:txBody>
      </p:sp>
      <p:pic>
        <p:nvPicPr>
          <p:cNvPr id="6" name="Picture 5" descr="KÃ©ptalÃ¡lat a kÃ¶vetkezÅre: âmit csinaljak rajzokâ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34" y="1119914"/>
            <a:ext cx="3232901" cy="485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49081" y="1503073"/>
            <a:ext cx="2332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Intenzív angol</a:t>
            </a:r>
          </a:p>
          <a:p>
            <a:r>
              <a:rPr lang="hu-HU" sz="4000" b="1" dirty="0" smtClean="0">
                <a:latin typeface="Chiller" panose="04020404031007020602" pitchFamily="82" charset="0"/>
              </a:rPr>
              <a:t>    </a:t>
            </a:r>
            <a:r>
              <a:rPr lang="hu-HU" sz="4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Hogyan?</a:t>
            </a:r>
            <a:endParaRPr lang="en-GB" sz="40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9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932" y="199690"/>
            <a:ext cx="1051560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				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LEHETŐSÉGEK</a:t>
            </a:r>
            <a:r>
              <a:rPr lang="hu-HU" sz="5400" b="1" dirty="0" smtClean="0">
                <a:latin typeface="Chiller" panose="04020404031007020602" pitchFamily="82" charset="0"/>
              </a:rPr>
              <a:t/>
            </a:r>
            <a:br>
              <a:rPr lang="hu-HU" sz="5400" b="1" dirty="0" smtClean="0">
                <a:latin typeface="Chiller" panose="04020404031007020602" pitchFamily="82" charset="0"/>
              </a:rPr>
            </a:br>
            <a:r>
              <a:rPr lang="hu-HU" sz="5400" b="1" dirty="0">
                <a:latin typeface="Chiller" panose="04020404031007020602" pitchFamily="82" charset="0"/>
              </a:rPr>
              <a:t>	</a:t>
            </a:r>
            <a:r>
              <a:rPr lang="hu-HU" sz="5400" b="1" dirty="0" smtClean="0">
                <a:latin typeface="Chiller" panose="04020404031007020602" pitchFamily="82" charset="0"/>
              </a:rPr>
              <a:t>ha több a jelentkező mint a helyek száma </a:t>
            </a:r>
            <a:br>
              <a:rPr lang="hu-HU" sz="5400" b="1" dirty="0" smtClean="0">
                <a:latin typeface="Chiller" panose="04020404031007020602" pitchFamily="82" charset="0"/>
              </a:rPr>
            </a:br>
            <a:endParaRPr lang="en-GB" sz="5400" b="1" dirty="0"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015" y="1919381"/>
            <a:ext cx="5181600" cy="5141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M</a:t>
            </a:r>
            <a:r>
              <a:rPr lang="hu-HU" sz="66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ÁJUSban</a:t>
            </a:r>
            <a:endParaRPr lang="hu-HU" sz="6600" b="1" dirty="0" smtClean="0">
              <a:solidFill>
                <a:srgbClr val="00B0F0"/>
              </a:solidFill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hu-HU" sz="4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Angol nyelvismeret felmérés</a:t>
            </a:r>
            <a:r>
              <a:rPr lang="hu-HU" sz="4400" b="1" dirty="0" smtClean="0">
                <a:latin typeface="Chiller" panose="04020404031007020602" pitchFamily="82" charset="0"/>
              </a:rPr>
              <a:t>en veszek részt és „ADMIS” eredményt érek el</a:t>
            </a:r>
          </a:p>
          <a:p>
            <a:pPr marL="0" indent="0">
              <a:buNone/>
            </a:pPr>
            <a:endParaRPr lang="hu-HU" dirty="0" smtClean="0">
              <a:latin typeface="Chiller" panose="04020404031007020602" pitchFamily="82" charset="0"/>
            </a:endParaRPr>
          </a:p>
          <a:p>
            <a:pPr marL="0" indent="0">
              <a:buNone/>
            </a:pPr>
            <a:endParaRPr lang="hu-HU" dirty="0" smtClean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hu-HU" sz="48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Elsőbbség</a:t>
            </a:r>
            <a:r>
              <a:rPr lang="hu-HU" sz="4800" b="1" dirty="0" smtClean="0">
                <a:latin typeface="Chiller" panose="04020404031007020602" pitchFamily="82" charset="0"/>
              </a:rPr>
              <a:t>em lesz ebbe az osztálytípusba</a:t>
            </a:r>
          </a:p>
          <a:p>
            <a:pPr marL="0" indent="0">
              <a:buNone/>
            </a:pPr>
            <a:r>
              <a:rPr lang="hu-HU" sz="7200" dirty="0" smtClean="0">
                <a:solidFill>
                  <a:srgbClr val="00B0F0"/>
                </a:solidFill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		</a:t>
            </a:r>
            <a:r>
              <a:rPr lang="hu-HU" sz="72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GB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497" y="1967980"/>
            <a:ext cx="5701185" cy="5141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6500" b="1" dirty="0" err="1" smtClean="0">
                <a:solidFill>
                  <a:srgbClr val="00B0F0"/>
                </a:solidFill>
                <a:latin typeface="Chiller" panose="04020404031007020602" pitchFamily="82" charset="0"/>
              </a:rPr>
              <a:t>JÚLIUSban</a:t>
            </a:r>
            <a:r>
              <a:rPr lang="hu-HU" sz="65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,</a:t>
            </a:r>
          </a:p>
          <a:p>
            <a:pPr marL="0" indent="0">
              <a:buNone/>
            </a:pPr>
            <a:r>
              <a:rPr lang="hu-HU" sz="4300" b="1" dirty="0" smtClean="0">
                <a:latin typeface="Chiller" panose="04020404031007020602" pitchFamily="82" charset="0"/>
              </a:rPr>
              <a:t>Az ADY által szervezett angol nyelvismeret felmérésen veszek részt „ADMIS” eredményt érek el</a:t>
            </a:r>
          </a:p>
          <a:p>
            <a:pPr marL="0" indent="0">
              <a:buNone/>
            </a:pPr>
            <a:endParaRPr lang="hu-HU" sz="4300" b="1" dirty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hu-HU" sz="4300" b="1" dirty="0" smtClean="0">
                <a:latin typeface="Chiller" panose="04020404031007020602" pitchFamily="82" charset="0"/>
              </a:rPr>
              <a:t>A </a:t>
            </a:r>
            <a:r>
              <a:rPr lang="hu-HU" sz="4300" b="1" u="sng" dirty="0" smtClean="0">
                <a:latin typeface="Chiller" panose="04020404031007020602" pitchFamily="82" charset="0"/>
              </a:rPr>
              <a:t>felvételi médiám </a:t>
            </a:r>
            <a:r>
              <a:rPr lang="hu-HU" sz="4300" b="1" dirty="0" smtClean="0">
                <a:latin typeface="Chiller" panose="04020404031007020602" pitchFamily="82" charset="0"/>
              </a:rPr>
              <a:t>alapján </a:t>
            </a:r>
            <a:r>
              <a:rPr lang="hu-HU" sz="4300" b="1" dirty="0" err="1" smtClean="0">
                <a:latin typeface="Chiller" panose="04020404031007020602" pitchFamily="82" charset="0"/>
              </a:rPr>
              <a:t>kerülhetek</a:t>
            </a:r>
            <a:r>
              <a:rPr lang="hu-HU" sz="4300" b="1" dirty="0" smtClean="0">
                <a:latin typeface="Chiller" panose="04020404031007020602" pitchFamily="82" charset="0"/>
              </a:rPr>
              <a:t> ebbe az osztályba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hu-HU" sz="4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			</a:t>
            </a:r>
            <a:r>
              <a:rPr lang="hu-HU" sz="66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06449" y="1334606"/>
            <a:ext cx="3476166" cy="325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17758" y="1334606"/>
            <a:ext cx="2922023" cy="381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2715296" y="4176189"/>
            <a:ext cx="476519" cy="627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607218" y="1334606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hiller" panose="04020404031007020602" pitchFamily="82" charset="0"/>
              </a:rPr>
              <a:t>vagy</a:t>
            </a:r>
            <a:endParaRPr lang="en-GB" sz="3200" dirty="0">
              <a:latin typeface="Chiller" panose="040204040310070206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2591" y="1313615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hiller" panose="04020404031007020602" pitchFamily="82" charset="0"/>
              </a:rPr>
              <a:t>vagy</a:t>
            </a:r>
            <a:endParaRPr lang="en-GB" sz="3200" dirty="0">
              <a:latin typeface="Chiller" panose="04020404031007020602" pitchFamily="8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742774" y="4176189"/>
            <a:ext cx="484632" cy="313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53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28" y="479834"/>
            <a:ext cx="4621872" cy="179258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GB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M</a:t>
            </a:r>
            <a:r>
              <a:rPr lang="hu-HU" sz="6100" b="1" dirty="0" err="1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ÁJUSban</a:t>
            </a:r>
            <a:r>
              <a:rPr lang="hu-HU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/>
            </a:r>
            <a:br>
              <a:rPr lang="hu-HU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</a:br>
            <a:r>
              <a:rPr lang="hu-HU" sz="4100" b="1" dirty="0" smtClean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angol </a:t>
            </a:r>
            <a:r>
              <a:rPr lang="hu-HU" sz="4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nyelvismeret </a:t>
            </a:r>
            <a:r>
              <a:rPr lang="hu-HU" sz="4100" b="1" dirty="0" smtClean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felmérés</a:t>
            </a:r>
            <a:r>
              <a:rPr lang="hu-HU" sz="4100" b="1" dirty="0" smtClean="0">
                <a:solidFill>
                  <a:prstClr val="black"/>
                </a:solidFill>
                <a:latin typeface="Chiller" panose="04020404031007020602" pitchFamily="82" charset="0"/>
                <a:ea typeface="+mn-ea"/>
                <a:cs typeface="+mn-cs"/>
              </a:rPr>
              <a:t>en szeretnék részt venni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224" y="677838"/>
            <a:ext cx="7591646" cy="61744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Május 10-11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4400" dirty="0" smtClean="0">
                <a:latin typeface="Chiller" panose="04020404031007020602" pitchFamily="82" charset="0"/>
              </a:rPr>
              <a:t>Kikérem </a:t>
            </a:r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iskolám</a:t>
            </a:r>
            <a:r>
              <a:rPr lang="hu-HU" sz="4400" dirty="0" smtClean="0">
                <a:latin typeface="Chiller" panose="04020404031007020602" pitchFamily="82" charset="0"/>
              </a:rPr>
              <a:t> titkárságáról a </a:t>
            </a:r>
            <a:r>
              <a:rPr lang="hu-HU" sz="44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„mellékletet”</a:t>
            </a:r>
            <a:r>
              <a:rPr lang="hu-HU" sz="48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hu-HU" dirty="0" smtClean="0">
                <a:latin typeface="Chiller" panose="04020404031007020602" pitchFamily="82" charset="0"/>
              </a:rPr>
              <a:t>(</a:t>
            </a:r>
            <a:r>
              <a:rPr lang="ro-RO" dirty="0" smtClean="0">
                <a:latin typeface="Chiller" panose="04020404031007020602" pitchFamily="82" charset="0"/>
              </a:rPr>
              <a:t>anexă pt. probele de verificare a cunoștințelor de lb. modernă</a:t>
            </a:r>
            <a:r>
              <a:rPr lang="hu-HU" dirty="0" smtClean="0">
                <a:latin typeface="Chiller" panose="04020404031007020602" pitchFamily="82" charset="0"/>
              </a:rPr>
              <a:t>)</a:t>
            </a:r>
          </a:p>
          <a:p>
            <a:pPr lvl="0">
              <a:spcBef>
                <a:spcPts val="3600"/>
              </a:spcBef>
            </a:pPr>
            <a:r>
              <a:rPr lang="hu-HU" sz="5400" b="1" dirty="0">
                <a:solidFill>
                  <a:srgbClr val="FF0000"/>
                </a:solidFill>
                <a:latin typeface="Chiller" panose="04020404031007020602" pitchFamily="82" charset="0"/>
              </a:rPr>
              <a:t>Május </a:t>
            </a:r>
            <a:r>
              <a:rPr lang="hu-HU" sz="5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14-15</a:t>
            </a:r>
            <a:endParaRPr lang="hu-HU" sz="5400" b="1" dirty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o-RO" sz="4400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Beiratkozok</a:t>
            </a:r>
            <a:r>
              <a:rPr lang="ro-RO" sz="4400" dirty="0" smtClean="0">
                <a:latin typeface="Chiller" panose="04020404031007020602" pitchFamily="82" charset="0"/>
              </a:rPr>
              <a:t> a </a:t>
            </a:r>
            <a:r>
              <a:rPr lang="ro-RO" sz="4400" dirty="0" err="1" smtClean="0">
                <a:latin typeface="Chiller" panose="04020404031007020602" pitchFamily="82" charset="0"/>
              </a:rPr>
              <a:t>vizsgára</a:t>
            </a:r>
            <a:r>
              <a:rPr lang="ro-RO" sz="4400" dirty="0" smtClean="0">
                <a:latin typeface="Chiller" panose="04020404031007020602" pitchFamily="82" charset="0"/>
              </a:rPr>
              <a:t> </a:t>
            </a:r>
            <a:r>
              <a:rPr lang="ro-RO" sz="4400" dirty="0" err="1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abban</a:t>
            </a:r>
            <a:r>
              <a:rPr lang="ro-RO" sz="4400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 </a:t>
            </a:r>
            <a:r>
              <a:rPr lang="ro-RO" sz="4400" dirty="0" err="1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az</a:t>
            </a:r>
            <a:r>
              <a:rPr lang="ro-RO" sz="4400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 </a:t>
            </a:r>
            <a:r>
              <a:rPr lang="ro-RO" sz="4400" dirty="0" err="1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iskolában</a:t>
            </a:r>
            <a:r>
              <a:rPr lang="ro-RO" sz="4400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, </a:t>
            </a:r>
            <a:r>
              <a:rPr lang="ro-RO" sz="4400" dirty="0" err="1" smtClean="0">
                <a:latin typeface="Chiller" panose="04020404031007020602" pitchFamily="82" charset="0"/>
              </a:rPr>
              <a:t>ahol</a:t>
            </a:r>
            <a:r>
              <a:rPr lang="ro-RO" sz="4400" dirty="0" smtClean="0">
                <a:latin typeface="Chiller" panose="04020404031007020602" pitchFamily="82" charset="0"/>
              </a:rPr>
              <a:t> </a:t>
            </a:r>
            <a:r>
              <a:rPr lang="ro-RO" sz="4400" dirty="0" err="1" smtClean="0">
                <a:latin typeface="Chiller" panose="04020404031007020602" pitchFamily="82" charset="0"/>
              </a:rPr>
              <a:t>ezt</a:t>
            </a:r>
            <a:r>
              <a:rPr lang="ro-RO" sz="4400" dirty="0" smtClean="0">
                <a:latin typeface="Chiller" panose="04020404031007020602" pitchFamily="82" charset="0"/>
              </a:rPr>
              <a:t> </a:t>
            </a:r>
            <a:r>
              <a:rPr lang="ro-RO" sz="4400" dirty="0" err="1" smtClean="0">
                <a:latin typeface="Chiller" panose="04020404031007020602" pitchFamily="82" charset="0"/>
              </a:rPr>
              <a:t>megszervezi</a:t>
            </a:r>
            <a:r>
              <a:rPr lang="ro-RO" sz="4400" dirty="0" smtClean="0">
                <a:latin typeface="Chiller" panose="04020404031007020602" pitchFamily="82" charset="0"/>
              </a:rPr>
              <a:t> a Bihar </a:t>
            </a:r>
            <a:r>
              <a:rPr lang="ro-RO" sz="4400" dirty="0" err="1" smtClean="0">
                <a:latin typeface="Chiller" panose="04020404031007020602" pitchFamily="82" charset="0"/>
              </a:rPr>
              <a:t>Megyei</a:t>
            </a:r>
            <a:r>
              <a:rPr lang="ro-RO" sz="4400" dirty="0" smtClean="0">
                <a:latin typeface="Chiller" panose="04020404031007020602" pitchFamily="82" charset="0"/>
              </a:rPr>
              <a:t> </a:t>
            </a:r>
            <a:r>
              <a:rPr lang="ro-RO" sz="4400" dirty="0" err="1" smtClean="0">
                <a:latin typeface="Chiller" panose="04020404031007020602" pitchFamily="82" charset="0"/>
              </a:rPr>
              <a:t>Tanfelügyelőség</a:t>
            </a:r>
            <a:endParaRPr lang="ro-RO" sz="4400" dirty="0" smtClean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hu-HU" dirty="0" smtClean="0">
                <a:latin typeface="Chiller" panose="04020404031007020602" pitchFamily="82" charset="0"/>
              </a:rPr>
              <a:t>(az eddigi években EMINESCU Líceum)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368" y="2537386"/>
            <a:ext cx="2503589" cy="3922461"/>
          </a:xfrm>
          <a:prstGeom prst="rect">
            <a:avLst/>
          </a:prstGeom>
        </p:spPr>
      </p:pic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1045369" y="3046412"/>
            <a:ext cx="2503589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</a:t>
            </a:r>
            <a:r>
              <a:rPr lang="hu-HU" sz="4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tegyek</a:t>
            </a:r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16" y="744800"/>
            <a:ext cx="4638005" cy="179258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GB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M</a:t>
            </a:r>
            <a:r>
              <a:rPr lang="hu-HU" sz="6100" b="1" dirty="0" err="1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ÁJUSban</a:t>
            </a:r>
            <a:r>
              <a:rPr lang="hu-HU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/>
            </a:r>
            <a:br>
              <a:rPr lang="hu-HU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</a:br>
            <a:r>
              <a:rPr lang="hu-HU" sz="4100" b="1" dirty="0" smtClean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angol </a:t>
            </a:r>
            <a:r>
              <a:rPr lang="hu-HU" sz="4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nyelvismeret </a:t>
            </a:r>
            <a:r>
              <a:rPr lang="hu-HU" sz="4100" b="1" dirty="0" smtClean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felmérés</a:t>
            </a:r>
            <a:r>
              <a:rPr lang="hu-HU" sz="4100" b="1" dirty="0" smtClean="0">
                <a:solidFill>
                  <a:prstClr val="black"/>
                </a:solidFill>
                <a:latin typeface="Chiller" panose="04020404031007020602" pitchFamily="82" charset="0"/>
                <a:ea typeface="+mn-ea"/>
                <a:cs typeface="+mn-cs"/>
              </a:rPr>
              <a:t>en szeretnék részt venni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124" y="988501"/>
            <a:ext cx="7208876" cy="517838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Május 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4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ANGOL</a:t>
            </a:r>
            <a:r>
              <a:rPr lang="hu-HU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 </a:t>
            </a:r>
            <a:r>
              <a:rPr lang="hu-HU" sz="4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NYELVISMERET FELMÉRÉS</a:t>
            </a:r>
          </a:p>
          <a:p>
            <a:pPr>
              <a:spcBef>
                <a:spcPts val="3600"/>
              </a:spcBef>
            </a:pPr>
            <a:r>
              <a:rPr lang="hu-HU" sz="5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Május 22</a:t>
            </a:r>
            <a:endParaRPr lang="hu-HU" dirty="0">
              <a:latin typeface="Chiller" panose="04020404031007020602" pitchFamily="8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4400" dirty="0" smtClean="0">
                <a:latin typeface="Chiller" panose="04020404031007020602" pitchFamily="82" charset="0"/>
              </a:rPr>
              <a:t>Eredmény, (fellebbezés)</a:t>
            </a:r>
          </a:p>
          <a:p>
            <a:pPr>
              <a:spcBef>
                <a:spcPts val="3600"/>
              </a:spcBef>
            </a:pPr>
            <a:r>
              <a:rPr lang="hu-HU" sz="5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Május 25</a:t>
            </a:r>
            <a:endParaRPr lang="hu-HU" dirty="0"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44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Végleges eredmény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368" y="2537386"/>
            <a:ext cx="2503589" cy="3922461"/>
          </a:xfrm>
          <a:prstGeom prst="rect">
            <a:avLst/>
          </a:prstGeom>
        </p:spPr>
      </p:pic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1045369" y="3046412"/>
            <a:ext cx="2503589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</a:t>
            </a:r>
            <a:r>
              <a:rPr lang="hu-HU" sz="4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tegyek</a:t>
            </a:r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1" y="744800"/>
            <a:ext cx="4614531" cy="179258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GB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M</a:t>
            </a:r>
            <a:r>
              <a:rPr lang="hu-HU" sz="6100" b="1" dirty="0" err="1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ÁJUSban</a:t>
            </a:r>
            <a:r>
              <a:rPr lang="hu-HU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/>
            </a:r>
            <a:br>
              <a:rPr lang="hu-HU" sz="6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</a:br>
            <a:r>
              <a:rPr lang="hu-HU" sz="4100" b="1" dirty="0" smtClean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angol </a:t>
            </a:r>
            <a:r>
              <a:rPr lang="hu-HU" sz="4100" b="1" dirty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nyelvismeret </a:t>
            </a:r>
            <a:r>
              <a:rPr lang="hu-HU" sz="4100" b="1" dirty="0" smtClean="0">
                <a:solidFill>
                  <a:srgbClr val="00B0F0"/>
                </a:solidFill>
                <a:latin typeface="Chiller" panose="04020404031007020602" pitchFamily="82" charset="0"/>
                <a:ea typeface="+mn-ea"/>
                <a:cs typeface="+mn-cs"/>
              </a:rPr>
              <a:t>felmérés</a:t>
            </a:r>
            <a:r>
              <a:rPr lang="hu-HU" sz="4100" b="1" dirty="0" smtClean="0">
                <a:solidFill>
                  <a:prstClr val="black"/>
                </a:solidFill>
                <a:latin typeface="Chiller" panose="04020404031007020602" pitchFamily="82" charset="0"/>
                <a:ea typeface="+mn-ea"/>
                <a:cs typeface="+mn-cs"/>
              </a:rPr>
              <a:t>en szeretnék részt venni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52" y="1146159"/>
            <a:ext cx="7145078" cy="4944466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Május 29-31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4400" dirty="0" smtClean="0">
                <a:latin typeface="Chiller" panose="04020404031007020602" pitchFamily="82" charset="0"/>
              </a:rPr>
              <a:t>Kikérem a </a:t>
            </a:r>
            <a:r>
              <a:rPr lang="hu-HU" sz="44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vizsgáztató iskolából</a:t>
            </a:r>
            <a:r>
              <a:rPr lang="hu-HU" sz="4400" b="1" dirty="0" smtClean="0">
                <a:latin typeface="Chiller" panose="04020404031007020602" pitchFamily="82" charset="0"/>
              </a:rPr>
              <a:t> </a:t>
            </a:r>
            <a:r>
              <a:rPr lang="hu-HU" sz="4400" dirty="0" smtClean="0">
                <a:latin typeface="Chiller" panose="04020404031007020602" pitchFamily="82" charset="0"/>
              </a:rPr>
              <a:t>a </a:t>
            </a:r>
            <a:r>
              <a:rPr lang="hu-HU" sz="4400" dirty="0">
                <a:solidFill>
                  <a:srgbClr val="FF0000"/>
                </a:solidFill>
                <a:latin typeface="Chiller" panose="04020404031007020602" pitchFamily="82" charset="0"/>
              </a:rPr>
              <a:t>„mellékletet</a:t>
            </a:r>
            <a:r>
              <a:rPr lang="hu-HU" sz="44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”</a:t>
            </a:r>
            <a:r>
              <a:rPr lang="hu-HU" sz="4400" dirty="0" smtClean="0">
                <a:latin typeface="Chiller" panose="04020404031007020602" pitchFamily="82" charset="0"/>
              </a:rPr>
              <a:t>-et</a:t>
            </a:r>
          </a:p>
          <a:p>
            <a:pPr>
              <a:spcBef>
                <a:spcPts val="4200"/>
              </a:spcBef>
            </a:pPr>
            <a:r>
              <a:rPr lang="hu-HU" sz="5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Június 6</a:t>
            </a:r>
            <a:r>
              <a:rPr lang="hu-HU" sz="5800" b="1" dirty="0" smtClean="0">
                <a:latin typeface="Chiller" panose="04020404031007020602" pitchFamily="82" charset="0"/>
              </a:rPr>
              <a:t>-ig</a:t>
            </a:r>
            <a:r>
              <a:rPr lang="hu-HU" dirty="0" smtClean="0">
                <a:latin typeface="Chiller" panose="04020404031007020602" pitchFamily="82" charset="0"/>
              </a:rPr>
              <a:t>: </a:t>
            </a:r>
            <a:endParaRPr lang="en-GB" dirty="0" smtClean="0">
              <a:latin typeface="Chiller" panose="04020404031007020602" pitchFamily="8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4800" dirty="0" smtClean="0">
                <a:latin typeface="Chiller" panose="04020404031007020602" pitchFamily="82" charset="0"/>
              </a:rPr>
              <a:t>L</a:t>
            </a:r>
            <a:r>
              <a:rPr lang="hu-HU" sz="4800" dirty="0" err="1" smtClean="0">
                <a:latin typeface="Chiller" panose="04020404031007020602" pitchFamily="82" charset="0"/>
              </a:rPr>
              <a:t>eadom</a:t>
            </a:r>
            <a:r>
              <a:rPr lang="hu-HU" sz="4800" dirty="0" smtClean="0">
                <a:latin typeface="Chiller" panose="04020404031007020602" pitchFamily="82" charset="0"/>
              </a:rPr>
              <a:t> a </a:t>
            </a:r>
            <a:r>
              <a:rPr lang="hu-HU" sz="4800" dirty="0">
                <a:solidFill>
                  <a:srgbClr val="FF0000"/>
                </a:solidFill>
                <a:latin typeface="Chiller" panose="04020404031007020602" pitchFamily="82" charset="0"/>
              </a:rPr>
              <a:t>„mellékletet”</a:t>
            </a:r>
            <a:r>
              <a:rPr lang="hu-HU" sz="4800" dirty="0">
                <a:latin typeface="Chiller" panose="04020404031007020602" pitchFamily="82" charset="0"/>
              </a:rPr>
              <a:t>-</a:t>
            </a:r>
            <a:r>
              <a:rPr lang="hu-HU" sz="4800" dirty="0" smtClean="0">
                <a:latin typeface="Chiller" panose="04020404031007020602" pitchFamily="82" charset="0"/>
              </a:rPr>
              <a:t>et az </a:t>
            </a:r>
            <a:r>
              <a:rPr lang="en-GB" sz="4800" b="1" dirty="0" err="1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iskol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ám titkárságán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 </a:t>
            </a:r>
            <a:r>
              <a:rPr lang="hu-HU" sz="43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hu-HU" sz="4300" b="1" dirty="0">
              <a:latin typeface="Chiller" panose="04020404031007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368" y="2537386"/>
            <a:ext cx="2503589" cy="3922461"/>
          </a:xfrm>
          <a:prstGeom prst="rect">
            <a:avLst/>
          </a:prstGeom>
        </p:spPr>
      </p:pic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1045369" y="3046412"/>
            <a:ext cx="2503589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Mit </a:t>
            </a:r>
            <a:r>
              <a:rPr lang="hu-HU" sz="40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tegyek</a:t>
            </a:r>
            <a:r>
              <a:rPr lang="hu-HU" sz="44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?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1470" y="523836"/>
            <a:ext cx="4737146" cy="1871804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SZERETETTEL</a:t>
            </a:r>
            <a:b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</a:br>
            <a:r>
              <a:rPr lang="hu-HU" sz="6600" b="1" dirty="0" smtClean="0">
                <a:solidFill>
                  <a:srgbClr val="00B0F0"/>
                </a:solidFill>
                <a:latin typeface="Chiller" panose="04020404031007020602" pitchFamily="82" charset="0"/>
              </a:rPr>
              <a:t>VÁRUNK</a:t>
            </a:r>
            <a:endParaRPr lang="en-GB" sz="6600" b="1" dirty="0">
              <a:solidFill>
                <a:srgbClr val="00B0F0"/>
              </a:solidFill>
              <a:latin typeface="Chiller" panose="04020404031007020602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21470" y="2302527"/>
            <a:ext cx="4737146" cy="1428973"/>
          </a:xfrm>
        </p:spPr>
        <p:txBody>
          <a:bodyPr>
            <a:normAutofit/>
          </a:bodyPr>
          <a:lstStyle/>
          <a:p>
            <a:r>
              <a:rPr lang="hu-HU" sz="6600" dirty="0">
                <a:latin typeface="Chiller" panose="04020404031007020602" pitchFamily="82" charset="0"/>
              </a:rPr>
              <a:t>a</a:t>
            </a:r>
            <a:r>
              <a:rPr lang="hu-HU" sz="6600" dirty="0" smtClean="0">
                <a:latin typeface="Chiller" panose="04020404031007020602" pitchFamily="82" charset="0"/>
              </a:rPr>
              <a:t>z</a:t>
            </a:r>
            <a:r>
              <a:rPr lang="en-GB" sz="6600" dirty="0" smtClean="0">
                <a:latin typeface="Chiller" panose="04020404031007020602" pitchFamily="82" charset="0"/>
              </a:rPr>
              <a:t> </a:t>
            </a:r>
            <a:r>
              <a:rPr lang="hu-HU" sz="9600" b="1" dirty="0" err="1" smtClean="0">
                <a:solidFill>
                  <a:schemeClr val="accent6">
                    <a:lumMod val="75000"/>
                  </a:schemeClr>
                </a:solidFill>
                <a:latin typeface="Chiller" panose="04020404031007020602" pitchFamily="82" charset="0"/>
              </a:rPr>
              <a:t>ADY</a:t>
            </a:r>
            <a:r>
              <a:rPr lang="hu-HU" sz="9600" dirty="0" err="1" smtClean="0">
                <a:latin typeface="Chiller" panose="04020404031007020602" pitchFamily="82" charset="0"/>
              </a:rPr>
              <a:t>ban</a:t>
            </a:r>
            <a:r>
              <a:rPr lang="hu-HU" sz="9600" dirty="0" smtClean="0">
                <a:latin typeface="Chiller" panose="04020404031007020602" pitchFamily="82" charset="0"/>
              </a:rPr>
              <a:t> !</a:t>
            </a:r>
            <a:endParaRPr lang="en-GB" sz="9600" dirty="0">
              <a:latin typeface="Chiller" panose="04020404031007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470" y="3731500"/>
            <a:ext cx="4011516" cy="275563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78994" y="1294687"/>
            <a:ext cx="4284921" cy="48736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15000" b="1" dirty="0" smtClean="0">
                <a:latin typeface="Arial Rounded MT Bold" panose="020F0704030504030204" pitchFamily="34" charset="0"/>
              </a:rPr>
              <a:t> </a:t>
            </a:r>
            <a:r>
              <a:rPr lang="en-GB" sz="15000" b="1" dirty="0" smtClean="0">
                <a:latin typeface="Arial Rounded MT Bold" panose="020F0704030504030204" pitchFamily="34" charset="0"/>
              </a:rPr>
              <a:t>I</a:t>
            </a:r>
            <a:r>
              <a:rPr lang="en-GB" sz="15000" b="1" dirty="0" smtClean="0">
                <a:latin typeface="Chiller" panose="04020404031007020602" pitchFamily="82" charset="0"/>
              </a:rPr>
              <a:t> </a:t>
            </a:r>
          </a:p>
          <a:p>
            <a:pPr marL="0" indent="0">
              <a:buNone/>
            </a:pPr>
            <a:r>
              <a:rPr lang="en-GB" sz="15000" b="1" dirty="0" smtClean="0">
                <a:latin typeface="Arial Rounded MT Bold" panose="020F0704030504030204" pitchFamily="34" charset="0"/>
              </a:rPr>
              <a:t>ADY</a:t>
            </a:r>
          </a:p>
          <a:p>
            <a:pPr marL="0" indent="0">
              <a:buNone/>
            </a:pPr>
            <a:r>
              <a:rPr lang="en-GB" sz="54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… </a:t>
            </a:r>
            <a:r>
              <a:rPr lang="en-GB" sz="5400" b="1" i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mert</a:t>
            </a:r>
            <a:r>
              <a:rPr lang="en-GB" sz="54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</a:t>
            </a:r>
            <a:r>
              <a:rPr lang="en-GB" sz="5400" b="1" i="1" dirty="0" err="1" smtClean="0">
                <a:solidFill>
                  <a:srgbClr val="FF0000"/>
                </a:solidFill>
                <a:latin typeface="Chiller" panose="04020404031007020602" pitchFamily="82" charset="0"/>
              </a:rPr>
              <a:t>tanulni</a:t>
            </a:r>
            <a:r>
              <a:rPr lang="en-GB" sz="54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 j</a:t>
            </a:r>
            <a:r>
              <a:rPr lang="hu-HU" sz="5400" b="1" i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ó !</a:t>
            </a:r>
            <a:endParaRPr lang="en-GB" sz="5400" b="1" i="1" dirty="0" smtClean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1567" y="386422"/>
            <a:ext cx="2388191" cy="28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6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220</Words>
  <Application>Microsoft Office PowerPoint</Application>
  <PresentationFormat>Egyéni</PresentationFormat>
  <Paragraphs>56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 Theme</vt:lpstr>
      <vt:lpstr>1. dia</vt:lpstr>
      <vt:lpstr>Az ADYban szeretnék továbbtanulni </vt:lpstr>
      <vt:lpstr> </vt:lpstr>
      <vt:lpstr>         LEHETŐSÉGEK  ha több a jelentkező mint a helyek száma  </vt:lpstr>
      <vt:lpstr>MÁJUSban angol nyelvismeret felmérésen szeretnék részt venni</vt:lpstr>
      <vt:lpstr>MÁJUSban angol nyelvismeret felmérésen szeretnék részt venni</vt:lpstr>
      <vt:lpstr>MÁJUSban angol nyelvismeret felmérésen szeretnék részt venni</vt:lpstr>
      <vt:lpstr>SZERETETTEL VÁRUNK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Adyban szeretnék továbbtanulni</dc:title>
  <dc:creator>ciubi</dc:creator>
  <cp:lastModifiedBy>Vad Márta</cp:lastModifiedBy>
  <cp:revision>50</cp:revision>
  <cp:lastPrinted>2018-05-04T09:19:34Z</cp:lastPrinted>
  <dcterms:created xsi:type="dcterms:W3CDTF">2018-04-23T08:33:36Z</dcterms:created>
  <dcterms:modified xsi:type="dcterms:W3CDTF">2018-05-07T11:20:00Z</dcterms:modified>
</cp:coreProperties>
</file>